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7" r:id="rId1"/>
  </p:sldMasterIdLst>
  <p:notesMasterIdLst>
    <p:notesMasterId r:id="rId46"/>
  </p:notesMasterIdLst>
  <p:handoutMasterIdLst>
    <p:handoutMasterId r:id="rId47"/>
  </p:handoutMasterIdLst>
  <p:sldIdLst>
    <p:sldId id="311" r:id="rId2"/>
    <p:sldId id="256" r:id="rId3"/>
    <p:sldId id="257" r:id="rId4"/>
    <p:sldId id="264" r:id="rId5"/>
    <p:sldId id="265" r:id="rId6"/>
    <p:sldId id="266" r:id="rId7"/>
    <p:sldId id="258" r:id="rId8"/>
    <p:sldId id="259" r:id="rId9"/>
    <p:sldId id="260" r:id="rId10"/>
    <p:sldId id="267" r:id="rId11"/>
    <p:sldId id="268" r:id="rId12"/>
    <p:sldId id="269" r:id="rId13"/>
    <p:sldId id="261" r:id="rId14"/>
    <p:sldId id="287" r:id="rId15"/>
    <p:sldId id="270" r:id="rId16"/>
    <p:sldId id="271" r:id="rId17"/>
    <p:sldId id="263" r:id="rId18"/>
    <p:sldId id="262" r:id="rId19"/>
    <p:sldId id="274" r:id="rId20"/>
    <p:sldId id="273" r:id="rId21"/>
    <p:sldId id="295" r:id="rId22"/>
    <p:sldId id="308" r:id="rId23"/>
    <p:sldId id="307" r:id="rId24"/>
    <p:sldId id="275" r:id="rId25"/>
    <p:sldId id="309" r:id="rId26"/>
    <p:sldId id="288" r:id="rId27"/>
    <p:sldId id="278" r:id="rId28"/>
    <p:sldId id="296" r:id="rId29"/>
    <p:sldId id="297" r:id="rId30"/>
    <p:sldId id="298" r:id="rId31"/>
    <p:sldId id="303" r:id="rId32"/>
    <p:sldId id="304" r:id="rId33"/>
    <p:sldId id="280" r:id="rId34"/>
    <p:sldId id="299" r:id="rId35"/>
    <p:sldId id="300" r:id="rId36"/>
    <p:sldId id="301" r:id="rId37"/>
    <p:sldId id="281" r:id="rId38"/>
    <p:sldId id="310" r:id="rId39"/>
    <p:sldId id="289" r:id="rId40"/>
    <p:sldId id="306" r:id="rId41"/>
    <p:sldId id="282" r:id="rId42"/>
    <p:sldId id="305" r:id="rId43"/>
    <p:sldId id="285" r:id="rId44"/>
    <p:sldId id="286" r:id="rId45"/>
  </p:sldIdLst>
  <p:sldSz cx="9144000" cy="6858000" type="screen4x3"/>
  <p:notesSz cx="6743700" cy="98806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2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1D37"/>
    <a:srgbClr val="871D37"/>
    <a:srgbClr val="272626"/>
    <a:srgbClr val="D9D7C6"/>
    <a:srgbClr val="FDB1E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 autoAdjust="0"/>
    <p:restoredTop sz="96283" autoAdjust="0"/>
  </p:normalViewPr>
  <p:slideViewPr>
    <p:cSldViewPr>
      <p:cViewPr varScale="1">
        <p:scale>
          <a:sx n="104" d="100"/>
          <a:sy n="104" d="100"/>
        </p:scale>
        <p:origin x="139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3522" y="54"/>
      </p:cViewPr>
      <p:guideLst>
        <p:guide orient="horz" pos="311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270" cy="4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869" y="0"/>
            <a:ext cx="2922270" cy="4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5388"/>
            <a:ext cx="2922270" cy="4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869" y="9385388"/>
            <a:ext cx="2922270" cy="4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068F1A-F437-49AB-9AD5-9C9C46B669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270" cy="4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869" y="0"/>
            <a:ext cx="2922270" cy="49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370" y="4693482"/>
            <a:ext cx="5394960" cy="444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5388"/>
            <a:ext cx="2922270" cy="4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869" y="9385388"/>
            <a:ext cx="2922270" cy="49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62" tIns="45231" rIns="90462" bIns="4523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DCE767-4F73-4639-A15B-66FFA2D96F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1904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35E1-6D71-CA11-505A-B7517765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F1ACF544-8127-7296-660B-F8B432027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0185C-B944-4F7A-BD02-0B4D6FAF0D2B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C60B1C41-9F54-B7F9-7E02-CDEB0F95D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B29A3E80-4FFE-DC06-F019-BF1B08041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10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0185C-B944-4F7A-BD02-0B4D6FAF0D2B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56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pr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1ABDCEF-E243-B54F-E412-C2B442D4C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 t="5846" r="3365"/>
          <a:stretch/>
        </p:blipFill>
        <p:spPr>
          <a:xfrm>
            <a:off x="4571999" y="411005"/>
            <a:ext cx="4241800" cy="30480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FEFA6B-E6F1-725E-9422-77A1833B0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5488"/>
          <a:stretch/>
        </p:blipFill>
        <p:spPr>
          <a:xfrm>
            <a:off x="325345" y="3325207"/>
            <a:ext cx="4250770" cy="3054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9FE2A6-FFD8-6341-F2F0-9149096E10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95" r="-212" b="21418"/>
          <a:stretch/>
        </p:blipFill>
        <p:spPr>
          <a:xfrm>
            <a:off x="4571999" y="3399188"/>
            <a:ext cx="4250770" cy="29802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FDCA92-FDA6-25A8-5ED3-1604268CA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20222"/>
          <a:stretch/>
        </p:blipFill>
        <p:spPr>
          <a:xfrm>
            <a:off x="329461" y="411005"/>
            <a:ext cx="4241800" cy="294921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4773DEA-7F39-125A-A5C3-814A6B311EF9}"/>
              </a:ext>
            </a:extLst>
          </p:cNvPr>
          <p:cNvSpPr txBox="1"/>
          <p:nvPr userDrawn="1"/>
        </p:nvSpPr>
        <p:spPr>
          <a:xfrm>
            <a:off x="0" y="2828835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ASSEMBLÉE GÉNÉRALE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3200" b="0" dirty="0">
                <a:solidFill>
                  <a:schemeClr val="bg1"/>
                </a:solidFill>
              </a:rPr>
              <a:t>Lundi 20 janvier 2025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F6BEDB36-BD5C-4E5D-E45B-34B39B329C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3678"/>
            <a:ext cx="2595560" cy="1437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>
            <a:cxnSpLocks/>
          </p:cNvCxnSpPr>
          <p:nvPr userDrawn="1"/>
        </p:nvCxnSpPr>
        <p:spPr>
          <a:xfrm>
            <a:off x="759350" y="1531551"/>
            <a:ext cx="7625300" cy="0"/>
          </a:xfrm>
          <a:prstGeom prst="line">
            <a:avLst/>
          </a:prstGeom>
          <a:ln w="19050">
            <a:solidFill>
              <a:srgbClr val="871D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ouble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/>
          <p:cNvCxnSpPr/>
          <p:nvPr userDrawn="1"/>
        </p:nvCxnSpPr>
        <p:spPr>
          <a:xfrm>
            <a:off x="759350" y="1531551"/>
            <a:ext cx="7625300" cy="0"/>
          </a:xfrm>
          <a:prstGeom prst="line">
            <a:avLst/>
          </a:prstGeom>
          <a:ln w="19050">
            <a:solidFill>
              <a:srgbClr val="871D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7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9144000" cy="5524500"/>
          </a:xfrm>
          <a:prstGeom prst="rect">
            <a:avLst/>
          </a:prstGeom>
          <a:solidFill>
            <a:srgbClr val="871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 userDrawn="1"/>
        </p:nvSpPr>
        <p:spPr>
          <a:xfrm>
            <a:off x="330200" y="409214"/>
            <a:ext cx="8483600" cy="596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Espace réservé du contenu 2"/>
          <p:cNvSpPr txBox="1">
            <a:spLocks/>
          </p:cNvSpPr>
          <p:nvPr userDrawn="1"/>
        </p:nvSpPr>
        <p:spPr>
          <a:xfrm>
            <a:off x="457200" y="6450399"/>
            <a:ext cx="3394720" cy="2189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2626"/>
              </a:buClr>
              <a:buSzPct val="75000"/>
              <a:buFont typeface="Wingdings" charset="2"/>
              <a:buChar char="§"/>
              <a:defRPr sz="2800">
                <a:solidFill>
                  <a:srgbClr val="27262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2626"/>
              </a:buClr>
              <a:buSzPct val="80000"/>
              <a:buFont typeface="Courier New" charset="0"/>
              <a:buChar char="o"/>
              <a:defRPr sz="2400">
                <a:solidFill>
                  <a:srgbClr val="27262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2626"/>
              </a:buClr>
              <a:buSzPct val="65000"/>
              <a:buFont typeface="Wingdings" charset="2"/>
              <a:buChar char="§"/>
              <a:defRPr sz="2000">
                <a:solidFill>
                  <a:srgbClr val="27262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2626"/>
              </a:buClr>
              <a:buSzPct val="70000"/>
              <a:buFont typeface="Courier New" charset="0"/>
              <a:buChar char="o"/>
              <a:defRPr sz="1800">
                <a:solidFill>
                  <a:srgbClr val="27262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2626"/>
              </a:buClr>
              <a:buFont typeface="Wingdings" charset="2"/>
              <a:buChar char="§"/>
              <a:defRPr sz="1800">
                <a:solidFill>
                  <a:srgbClr val="27262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fr-FR" sz="1200" b="1" dirty="0">
                <a:solidFill>
                  <a:srgbClr val="272626"/>
                </a:solidFill>
              </a:rPr>
              <a:t>Assemblée Générale </a:t>
            </a:r>
            <a:r>
              <a:rPr lang="fr-FR" sz="1200" dirty="0">
                <a:solidFill>
                  <a:srgbClr val="272626"/>
                </a:solidFill>
              </a:rPr>
              <a:t>/ Lundi 20 janvier 2025</a:t>
            </a:r>
          </a:p>
        </p:txBody>
      </p:sp>
      <p:pic>
        <p:nvPicPr>
          <p:cNvPr id="13" name="Image 1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E5E26C6-57F6-F1E2-F9F3-9E336FCE5AA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3678"/>
            <a:ext cx="2595560" cy="14371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4" r:id="rId2"/>
    <p:sldLayoutId id="2147483806" r:id="rId3"/>
    <p:sldLayoutId id="2147483808" r:id="rId4"/>
    <p:sldLayoutId id="2147483811" r:id="rId5"/>
    <p:sldLayoutId id="2147483814" r:id="rId6"/>
    <p:sldLayoutId id="2147483807" r:id="rId7"/>
    <p:sldLayoutId id="2147483809" r:id="rId8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871D3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72626"/>
        </a:buClr>
        <a:buSzPct val="75000"/>
        <a:buFont typeface="Wingdings" charset="2"/>
        <a:buChar char="§"/>
        <a:defRPr sz="3200">
          <a:solidFill>
            <a:srgbClr val="2726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72626"/>
        </a:buClr>
        <a:buSzPct val="80000"/>
        <a:buFont typeface="Courier New" charset="0"/>
        <a:buChar char="o"/>
        <a:defRPr sz="2800">
          <a:solidFill>
            <a:srgbClr val="27262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72626"/>
        </a:buClr>
        <a:buSzPct val="65000"/>
        <a:buFont typeface="Wingdings" charset="2"/>
        <a:buChar char="§"/>
        <a:defRPr sz="2400">
          <a:solidFill>
            <a:srgbClr val="27262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72626"/>
        </a:buClr>
        <a:buSzPct val="70000"/>
        <a:buFont typeface="Courier New" charset="0"/>
        <a:buChar char="o"/>
        <a:defRPr sz="2000">
          <a:solidFill>
            <a:srgbClr val="27262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72626"/>
        </a:buClr>
        <a:buFont typeface="Wingdings" charset="2"/>
        <a:buChar char="§"/>
        <a:defRPr sz="2000">
          <a:solidFill>
            <a:srgbClr val="27262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E0A16-FC42-E7A2-891B-43F7F7254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 de visite, Police, logo&#10;&#10;Description générée automatiquement">
            <a:extLst>
              <a:ext uri="{FF2B5EF4-FFF2-40B4-BE49-F238E27FC236}">
                <a16:creationId xmlns:a16="http://schemas.microsoft.com/office/drawing/2014/main" id="{C40104FD-CF28-B4F7-D24A-50C9C5447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0" y="-99392"/>
            <a:ext cx="919863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75C8A2AB-CA52-F5E2-4623-7AC98A57B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332656"/>
            <a:ext cx="728270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Rapport entre les effectifs et la population des communes déléguées</a:t>
            </a:r>
            <a:endParaRPr lang="fr-FR" kern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A824D2-EC4E-8756-F3B9-98C78491DF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b="11303"/>
          <a:stretch/>
        </p:blipFill>
        <p:spPr>
          <a:xfrm>
            <a:off x="385642" y="1484784"/>
            <a:ext cx="829081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BDD6F718-B3A0-C019-7921-14AF0A6F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332656"/>
            <a:ext cx="634659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Répartition des effectifs </a:t>
            </a:r>
            <a:br>
              <a:rPr lang="fr-FR" kern="0" dirty="0"/>
            </a:br>
            <a:r>
              <a:rPr lang="fr-FR" kern="0" dirty="0"/>
              <a:t>par classe d’âge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183B927-3F9E-A264-A62C-D8F79C4DF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94"/>
          <a:stretch/>
        </p:blipFill>
        <p:spPr>
          <a:xfrm>
            <a:off x="899592" y="1268760"/>
            <a:ext cx="4392488" cy="49685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28DB88-38BF-A42A-8B33-987CC3A651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 b="1026"/>
          <a:stretch/>
        </p:blipFill>
        <p:spPr>
          <a:xfrm>
            <a:off x="899592" y="1486508"/>
            <a:ext cx="763284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7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A3EEC53E-1F74-EFAF-61EB-2C287BA0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404664"/>
            <a:ext cx="634659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Évolution des cotisations</a:t>
            </a:r>
            <a:endParaRPr lang="fr-FR" kern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9A6537-7465-F20F-0370-0F9694BDA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" r="4418" b="3636"/>
          <a:stretch/>
        </p:blipFill>
        <p:spPr>
          <a:xfrm>
            <a:off x="391442" y="1268760"/>
            <a:ext cx="836111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4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30F21C32-CC91-B487-3011-3C00B1197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54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Perspectives</a:t>
            </a:r>
            <a:endParaRPr lang="fr-FR" kern="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569075D-638D-69A1-1F47-DFCEAE49D1CF}"/>
              </a:ext>
            </a:extLst>
          </p:cNvPr>
          <p:cNvSpPr txBox="1"/>
          <p:nvPr/>
        </p:nvSpPr>
        <p:spPr>
          <a:xfrm>
            <a:off x="721459" y="5094476"/>
            <a:ext cx="7701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Les locaux de l’école de musique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F8325C-3935-75A1-4041-9AB9E2370C29}"/>
              </a:ext>
            </a:extLst>
          </p:cNvPr>
          <p:cNvSpPr txBox="1"/>
          <p:nvPr/>
        </p:nvSpPr>
        <p:spPr>
          <a:xfrm>
            <a:off x="721458" y="1772816"/>
            <a:ext cx="781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Stages :	- Sophrologie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DBE2D4-5683-295C-0C0B-7CE3B93B2608}"/>
              </a:ext>
            </a:extLst>
          </p:cNvPr>
          <p:cNvSpPr txBox="1"/>
          <p:nvPr/>
        </p:nvSpPr>
        <p:spPr>
          <a:xfrm>
            <a:off x="721457" y="2370499"/>
            <a:ext cx="7810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Formations des professeurs : </a:t>
            </a:r>
          </a:p>
          <a:p>
            <a:r>
              <a:rPr lang="fr-FR" sz="2400" dirty="0"/>
              <a:t>	- Caroline « Direction de chœur »</a:t>
            </a:r>
          </a:p>
          <a:p>
            <a:r>
              <a:rPr lang="fr-FR" sz="2400" dirty="0"/>
              <a:t>	- Jade « Musique et handicap »</a:t>
            </a:r>
          </a:p>
          <a:p>
            <a:r>
              <a:rPr lang="fr-FR" sz="2400" dirty="0"/>
              <a:t>	- Rozenn et Claudie « Le rythme signé »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5A55D-A6FF-A870-2121-269E4BDE8EE7}"/>
              </a:ext>
            </a:extLst>
          </p:cNvPr>
          <p:cNvSpPr txBox="1"/>
          <p:nvPr/>
        </p:nvSpPr>
        <p:spPr>
          <a:xfrm>
            <a:off x="721459" y="4101819"/>
            <a:ext cx="770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Découverte des instruments : </a:t>
            </a:r>
          </a:p>
          <a:p>
            <a:r>
              <a:rPr lang="fr-FR" sz="2400" dirty="0"/>
              <a:t>	une matinée en avril </a:t>
            </a:r>
            <a:r>
              <a:rPr lang="fr-FR" dirty="0"/>
              <a:t>(mercredi 16 avril de 10h à 12h ?)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2622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75FDC7F5-3554-4999-B2B8-4ADABBDE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ORDRE DU JOUR</a:t>
            </a:r>
            <a:endParaRPr lang="fr-FR" kern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FA99F8-77F4-60BB-4F55-F44A508EB319}"/>
              </a:ext>
            </a:extLst>
          </p:cNvPr>
          <p:cNvSpPr txBox="1"/>
          <p:nvPr/>
        </p:nvSpPr>
        <p:spPr>
          <a:xfrm>
            <a:off x="437014" y="1909505"/>
            <a:ext cx="668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moral – </a:t>
            </a:r>
            <a:r>
              <a:rPr lang="fr-FR" sz="2400" i="1" dirty="0"/>
              <a:t>Le Président de l’association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6E0271-896A-259C-AB55-8213522D64A8}"/>
              </a:ext>
            </a:extLst>
          </p:cNvPr>
          <p:cNvSpPr txBox="1"/>
          <p:nvPr/>
        </p:nvSpPr>
        <p:spPr>
          <a:xfrm>
            <a:off x="439129" y="2499861"/>
            <a:ext cx="763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Rapport d’activité – </a:t>
            </a:r>
            <a:r>
              <a:rPr lang="fr-FR" sz="2400" b="1" i="1" dirty="0"/>
              <a:t>La directrice de l’association</a:t>
            </a:r>
            <a:endParaRPr lang="fr-FR" sz="24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C7AFEE-6B27-39E5-6B56-4B357F91D974}"/>
              </a:ext>
            </a:extLst>
          </p:cNvPr>
          <p:cNvSpPr txBox="1"/>
          <p:nvPr/>
        </p:nvSpPr>
        <p:spPr>
          <a:xfrm>
            <a:off x="437014" y="3090217"/>
            <a:ext cx="6912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financier – </a:t>
            </a:r>
            <a:r>
              <a:rPr lang="fr-FR" sz="2400" i="1" dirty="0"/>
              <a:t>Le trésorier de l’association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6C54C6-93BF-0EF3-C757-FF8C1E7F29A5}"/>
              </a:ext>
            </a:extLst>
          </p:cNvPr>
          <p:cNvSpPr txBox="1"/>
          <p:nvPr/>
        </p:nvSpPr>
        <p:spPr>
          <a:xfrm>
            <a:off x="437014" y="3673123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Questions diverses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BFBD1-30A9-82DD-7971-84242C47E2D7}"/>
              </a:ext>
            </a:extLst>
          </p:cNvPr>
          <p:cNvSpPr txBox="1"/>
          <p:nvPr/>
        </p:nvSpPr>
        <p:spPr>
          <a:xfrm>
            <a:off x="437014" y="4263479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Élection du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37873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10E04BD1-00B4-3426-542C-EAB4DB380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260648"/>
            <a:ext cx="64186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Évolution des effectifs </a:t>
            </a:r>
            <a:br>
              <a:rPr lang="fr-FR" kern="0"/>
            </a:br>
            <a:r>
              <a:rPr lang="fr-FR" kern="0"/>
              <a:t>par classes d’instrument</a:t>
            </a:r>
            <a:endParaRPr lang="fr-FR" kern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0DD510-9267-A2D5-2A4A-E75EB8F8B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8634" r="2542" b="5833"/>
          <a:stretch/>
        </p:blipFill>
        <p:spPr>
          <a:xfrm>
            <a:off x="403869" y="1614840"/>
            <a:ext cx="8336262" cy="44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6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3A6F6D24-97B0-34A0-2344-8C275E661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260648"/>
            <a:ext cx="706667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Évolution des effectifs </a:t>
            </a:r>
            <a:br>
              <a:rPr lang="fr-FR" kern="0"/>
            </a:br>
            <a:r>
              <a:rPr lang="fr-FR" kern="0"/>
              <a:t>par ensembles</a:t>
            </a:r>
            <a:endParaRPr lang="fr-FR" kern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601F74-E648-5D07-4737-D1A3D150F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t="1170" r="-272" b="19238"/>
          <a:stretch/>
        </p:blipFill>
        <p:spPr>
          <a:xfrm>
            <a:off x="362781" y="1412776"/>
            <a:ext cx="8418438" cy="48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24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9B88E70-469D-3566-E7F6-6E89B217C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3944" r="5204" b="7976"/>
          <a:stretch/>
        </p:blipFill>
        <p:spPr>
          <a:xfrm>
            <a:off x="1043608" y="1124744"/>
            <a:ext cx="7243627" cy="510866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835C4C58-990F-ACFA-AA65-552E170A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13023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Interventions extérieures</a:t>
            </a:r>
            <a:br>
              <a:rPr lang="fr-FR" kern="0" dirty="0"/>
            </a:br>
            <a:endParaRPr lang="fr-FR" kern="0" dirty="0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44239ED4-81B4-2569-9178-909DA3244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52" y="1428774"/>
            <a:ext cx="8130232" cy="35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600" kern="0" dirty="0"/>
              <a:t>2023-2024</a:t>
            </a:r>
            <a:br>
              <a:rPr lang="fr-FR" kern="0" dirty="0"/>
            </a:b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36605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26E617E-45DD-2D08-8619-14D72EE53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5527" r="5409" b="7852"/>
          <a:stretch/>
        </p:blipFill>
        <p:spPr>
          <a:xfrm>
            <a:off x="971600" y="1124744"/>
            <a:ext cx="7200800" cy="5076120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BAB0567C-70A3-67D6-C194-D0C960476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13023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Interventions extérieures</a:t>
            </a:r>
            <a:br>
              <a:rPr lang="fr-FR" kern="0"/>
            </a:br>
            <a:endParaRPr lang="fr-FR" kern="0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BD0E1A3D-9B8E-1F3C-E93D-BE7F3F7C2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1380772"/>
            <a:ext cx="8130232" cy="35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600" kern="0" dirty="0"/>
              <a:t>2024-2025</a:t>
            </a:r>
            <a:br>
              <a:rPr lang="fr-FR" kern="0" dirty="0"/>
            </a:b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1173110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30F21C32-CC91-B487-3011-3C00B1197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9214"/>
            <a:ext cx="8061122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Orchestre à l’école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E479C26-A445-9EE7-A1E3-54A5F57F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5" y="980728"/>
            <a:ext cx="806112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 kern="0" dirty="0"/>
              <a:t>Projets 2023-2024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156AD4-933A-D1B6-7871-EFDB7C6D1FA7}"/>
              </a:ext>
            </a:extLst>
          </p:cNvPr>
          <p:cNvSpPr txBox="1"/>
          <p:nvPr/>
        </p:nvSpPr>
        <p:spPr>
          <a:xfrm>
            <a:off x="713239" y="1619374"/>
            <a:ext cx="7819201" cy="176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700" dirty="0"/>
              <a:t>5 décembre 2023 – St Laurent-des-Autels : concert avec l’Orchestre adultes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700" dirty="0"/>
              <a:t>30 mai 2024 : </a:t>
            </a:r>
            <a:r>
              <a:rPr lang="fr-FR" sz="1700" i="1" dirty="0"/>
              <a:t>La Fabrique à Musique </a:t>
            </a:r>
            <a:r>
              <a:rPr lang="fr-FR" sz="1700" i="1" dirty="0" err="1"/>
              <a:t>Sacem</a:t>
            </a:r>
            <a:r>
              <a:rPr lang="fr-FR" sz="1700" i="1" dirty="0"/>
              <a:t> </a:t>
            </a:r>
            <a:r>
              <a:rPr lang="fr-FR" sz="1700" dirty="0"/>
              <a:t>avec Petit K au festival </a:t>
            </a:r>
            <a:r>
              <a:rPr lang="fr-FR" sz="1700" i="1" dirty="0"/>
              <a:t>Sous Le Chapiteau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700" dirty="0"/>
              <a:t>17 </a:t>
            </a:r>
            <a:r>
              <a:rPr lang="fr-FR" sz="1700"/>
              <a:t>juin 2024 </a:t>
            </a:r>
            <a:r>
              <a:rPr lang="fr-FR" sz="1700" dirty="0"/>
              <a:t>– St Laurent-des-Autels : concert de fin d’année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fr-FR" sz="1700" dirty="0"/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endParaRPr lang="fr-FR" sz="1700" dirty="0"/>
          </a:p>
        </p:txBody>
      </p:sp>
      <p:pic>
        <p:nvPicPr>
          <p:cNvPr id="8" name="Image 7" descr="Une image contenant Graphique, Police, logo, graphisme&#10;&#10;Description générée automatiquement">
            <a:extLst>
              <a:ext uri="{FF2B5EF4-FFF2-40B4-BE49-F238E27FC236}">
                <a16:creationId xmlns:a16="http://schemas.microsoft.com/office/drawing/2014/main" id="{1F3C7C13-84BA-859F-E574-ACD694D9B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399149"/>
            <a:ext cx="1650039" cy="723997"/>
          </a:xfrm>
          <a:prstGeom prst="rect">
            <a:avLst/>
          </a:prstGeom>
        </p:spPr>
      </p:pic>
      <p:pic>
        <p:nvPicPr>
          <p:cNvPr id="9" name="Image 8" descr="Une image contenant Police, logo, symbole, Graphique&#10;&#10;Description générée automatiquement">
            <a:extLst>
              <a:ext uri="{FF2B5EF4-FFF2-40B4-BE49-F238E27FC236}">
                <a16:creationId xmlns:a16="http://schemas.microsoft.com/office/drawing/2014/main" id="{61C40720-D436-E079-C8A5-9BD77BF65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84" y="5090140"/>
            <a:ext cx="1148381" cy="1148381"/>
          </a:xfrm>
          <a:prstGeom prst="rect">
            <a:avLst/>
          </a:prstGeom>
        </p:spPr>
      </p:pic>
      <p:pic>
        <p:nvPicPr>
          <p:cNvPr id="10" name="Image 9" descr="Une image contenant texte, Police, clipart, Graphique&#10;&#10;Description générée automatiquement">
            <a:extLst>
              <a:ext uri="{FF2B5EF4-FFF2-40B4-BE49-F238E27FC236}">
                <a16:creationId xmlns:a16="http://schemas.microsoft.com/office/drawing/2014/main" id="{9896E0E1-2988-BEDF-18FC-41397BF01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5" y="3152283"/>
            <a:ext cx="1326405" cy="10673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BB1716-B3B2-58F2-BFFF-A199B2584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" b="1537"/>
          <a:stretch/>
        </p:blipFill>
        <p:spPr>
          <a:xfrm>
            <a:off x="467544" y="2992157"/>
            <a:ext cx="5994955" cy="32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7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30F21C32-CC91-B487-3011-3C00B1197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9214"/>
            <a:ext cx="8061122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Orchestre à l’école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E479C26-A445-9EE7-A1E3-54A5F57F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5" y="980728"/>
            <a:ext cx="806112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 kern="0" dirty="0"/>
              <a:t>Projets 2024-2025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BC3A88-E342-4355-D37C-196BC12E1D47}"/>
              </a:ext>
            </a:extLst>
          </p:cNvPr>
          <p:cNvSpPr txBox="1"/>
          <p:nvPr/>
        </p:nvSpPr>
        <p:spPr>
          <a:xfrm>
            <a:off x="713239" y="1619374"/>
            <a:ext cx="7671411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700" dirty="0"/>
              <a:t>26 novembre 2024 – Liré : concert des 3</a:t>
            </a:r>
            <a:r>
              <a:rPr lang="fr-FR" sz="1700" baseline="30000" dirty="0"/>
              <a:t>e</a:t>
            </a:r>
            <a:r>
              <a:rPr lang="fr-FR" sz="1700" dirty="0"/>
              <a:t> avec l’Orchestre adultes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700" dirty="0"/>
              <a:t>du 2 au 4 avril 2025 – Futuroscope (85) : Festival des Arts à l’Ecole (</a:t>
            </a:r>
            <a:r>
              <a:rPr lang="fr-FR" sz="1700" dirty="0" err="1"/>
              <a:t>FeDAE</a:t>
            </a:r>
            <a:r>
              <a:rPr lang="fr-FR" sz="1700" dirty="0"/>
              <a:t>) avec les 4e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700" dirty="0"/>
              <a:t>3 juin 2025 – Ancenis : concert de fin d’année</a:t>
            </a:r>
          </a:p>
        </p:txBody>
      </p:sp>
      <p:pic>
        <p:nvPicPr>
          <p:cNvPr id="14" name="Image 13" descr="Une image contenant texte, Police, clipart, Graphique&#10;&#10;Description générée automatiquement">
            <a:extLst>
              <a:ext uri="{FF2B5EF4-FFF2-40B4-BE49-F238E27FC236}">
                <a16:creationId xmlns:a16="http://schemas.microsoft.com/office/drawing/2014/main" id="{C88B5EAE-6095-25F1-94F8-C0778BE80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5" y="3152283"/>
            <a:ext cx="1326405" cy="10673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A27483-71A4-D2A8-CB97-674F7B78C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3162"/>
          <a:stretch/>
        </p:blipFill>
        <p:spPr>
          <a:xfrm>
            <a:off x="539552" y="2996952"/>
            <a:ext cx="5904656" cy="3109707"/>
          </a:xfrm>
          <a:prstGeom prst="rect">
            <a:avLst/>
          </a:prstGeom>
        </p:spPr>
      </p:pic>
      <p:pic>
        <p:nvPicPr>
          <p:cNvPr id="3" name="Image 2" descr="Une image contenant art, Graphique, Caractère coloré, graphisme&#10;&#10;Description générée automatiquement">
            <a:extLst>
              <a:ext uri="{FF2B5EF4-FFF2-40B4-BE49-F238E27FC236}">
                <a16:creationId xmlns:a16="http://schemas.microsoft.com/office/drawing/2014/main" id="{B1B16848-ADCA-42E9-7DC8-4ED7EE9F5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96" y="4741810"/>
            <a:ext cx="2203326" cy="12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30F21C32-CC91-B487-3011-3C00B1197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97850"/>
            <a:ext cx="8061122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Projets 2023-2024</a:t>
            </a:r>
          </a:p>
        </p:txBody>
      </p:sp>
      <p:pic>
        <p:nvPicPr>
          <p:cNvPr id="5" name="Image 4" descr="Une image contenant concert, instrument de musique, personne, musique&#10;&#10;Description générée automatiquement">
            <a:extLst>
              <a:ext uri="{FF2B5EF4-FFF2-40B4-BE49-F238E27FC236}">
                <a16:creationId xmlns:a16="http://schemas.microsoft.com/office/drawing/2014/main" id="{2BEA5A30-3830-BFB4-3562-C2A7172D9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1"/>
          <a:stretch/>
        </p:blipFill>
        <p:spPr>
          <a:xfrm>
            <a:off x="759350" y="1700808"/>
            <a:ext cx="2804538" cy="140291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EFB054-A436-FA5D-0F47-EFDAB9A980DA}"/>
              </a:ext>
            </a:extLst>
          </p:cNvPr>
          <p:cNvSpPr txBox="1"/>
          <p:nvPr/>
        </p:nvSpPr>
        <p:spPr>
          <a:xfrm>
            <a:off x="3563887" y="1700808"/>
            <a:ext cx="4820763" cy="116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29 novembre 2023 – Champtoceaux : Concert </a:t>
            </a:r>
            <a:r>
              <a:rPr lang="fr-FR" sz="1600" i="1" dirty="0"/>
              <a:t>Scènes de Pays </a:t>
            </a:r>
            <a:r>
              <a:rPr lang="fr-FR" sz="1600" dirty="0"/>
              <a:t>avec l’Orchestre adultes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</a:t>
            </a:r>
            <a:r>
              <a:rPr lang="fr-FR" sz="1600" baseline="30000" dirty="0"/>
              <a:t>er</a:t>
            </a:r>
            <a:r>
              <a:rPr lang="fr-FR" sz="1600" dirty="0"/>
              <a:t> et 2 décembre 2023 – St-Laurent-des-Autels : Téléthon avec l’atelier Musiques traditionnelles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4704C7-A16C-392F-476F-5DEFEAADAF1B}"/>
              </a:ext>
            </a:extLst>
          </p:cNvPr>
          <p:cNvSpPr txBox="1"/>
          <p:nvPr/>
        </p:nvSpPr>
        <p:spPr>
          <a:xfrm>
            <a:off x="759350" y="3269585"/>
            <a:ext cx="5180802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18 décembre 2023 – La Varenne : Auditions des élèves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19 décembre 2023 – Liré : Auditions des élèves</a:t>
            </a:r>
          </a:p>
        </p:txBody>
      </p:sp>
      <p:pic>
        <p:nvPicPr>
          <p:cNvPr id="11" name="Image 10" descr="Une image contenant musique, personne, instrument de musique, habits&#10;&#10;Description générée automatiquement">
            <a:extLst>
              <a:ext uri="{FF2B5EF4-FFF2-40B4-BE49-F238E27FC236}">
                <a16:creationId xmlns:a16="http://schemas.microsoft.com/office/drawing/2014/main" id="{74581DB9-0219-4BD7-C43A-50F2CCFE42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3607" r="4326" b="10235"/>
          <a:stretch/>
        </p:blipFill>
        <p:spPr>
          <a:xfrm>
            <a:off x="5940152" y="3123989"/>
            <a:ext cx="2444498" cy="13697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56D2770-9849-EB17-181D-E0DBBDAAD01E}"/>
              </a:ext>
            </a:extLst>
          </p:cNvPr>
          <p:cNvSpPr txBox="1"/>
          <p:nvPr/>
        </p:nvSpPr>
        <p:spPr>
          <a:xfrm>
            <a:off x="3563888" y="4797152"/>
            <a:ext cx="5256584" cy="116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7 avril 2024 – Drain : Concert </a:t>
            </a:r>
            <a:r>
              <a:rPr lang="fr-FR" sz="1600" i="1" dirty="0"/>
              <a:t>Scènes de Pays </a:t>
            </a:r>
            <a:r>
              <a:rPr lang="fr-FR" sz="1600" dirty="0"/>
              <a:t>avec les chorales enfants et adultes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14 avril 2024 – St Laurent-des-Autels : Concert </a:t>
            </a:r>
            <a:r>
              <a:rPr lang="fr-FR" sz="1600" i="1" dirty="0"/>
              <a:t>CDEM</a:t>
            </a:r>
            <a:r>
              <a:rPr lang="fr-FR" sz="1600" dirty="0"/>
              <a:t> Orchestre à cordes 1</a:t>
            </a:r>
            <a:r>
              <a:rPr lang="fr-FR" sz="1600" baseline="30000" dirty="0"/>
              <a:t>er</a:t>
            </a:r>
            <a:r>
              <a:rPr lang="fr-FR" sz="1600" dirty="0"/>
              <a:t> cycle</a:t>
            </a:r>
          </a:p>
        </p:txBody>
      </p:sp>
      <p:pic>
        <p:nvPicPr>
          <p:cNvPr id="14" name="Image 13" descr="Une image contenant habits, personne, personnes, homme&#10;&#10;Description générée automatiquement">
            <a:extLst>
              <a:ext uri="{FF2B5EF4-FFF2-40B4-BE49-F238E27FC236}">
                <a16:creationId xmlns:a16="http://schemas.microsoft.com/office/drawing/2014/main" id="{57F34ABF-B3BB-0E63-937E-602F8A2500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26661" r="7476" b="6504"/>
          <a:stretch/>
        </p:blipFill>
        <p:spPr>
          <a:xfrm>
            <a:off x="760838" y="4572886"/>
            <a:ext cx="2803049" cy="145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EF7A4-C578-07FE-3B10-3778011BF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A750C3D-3C6C-F36B-7C6E-2ED584A8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97850"/>
            <a:ext cx="8061122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Projets 2023-2024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0C462A-1C1F-2A23-F4DE-A5E4F2D06213}"/>
              </a:ext>
            </a:extLst>
          </p:cNvPr>
          <p:cNvSpPr txBox="1"/>
          <p:nvPr/>
        </p:nvSpPr>
        <p:spPr>
          <a:xfrm>
            <a:off x="733871" y="3429000"/>
            <a:ext cx="4744627" cy="1166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 juin 2024 – Liré : Concert des 40 ans de l’école avec </a:t>
            </a:r>
            <a:r>
              <a:rPr lang="fr-FR" sz="1600" i="1" dirty="0"/>
              <a:t>Sous le Chapiteau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21 juin 2024 – La Varenne </a:t>
            </a:r>
            <a:r>
              <a:rPr lang="fr-FR" sz="1200" i="1" dirty="0"/>
              <a:t>(La Varennaise)</a:t>
            </a:r>
            <a:r>
              <a:rPr lang="fr-FR" sz="1100" dirty="0"/>
              <a:t> </a:t>
            </a:r>
            <a:r>
              <a:rPr lang="fr-FR" sz="1600" dirty="0"/>
              <a:t>: Fête de la Musique avec </a:t>
            </a:r>
            <a:r>
              <a:rPr lang="fr-FR" sz="1600" i="1" dirty="0"/>
              <a:t>Les Chœurs d’Orée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D32704-A08C-BF49-438E-90B331702D8B}"/>
              </a:ext>
            </a:extLst>
          </p:cNvPr>
          <p:cNvSpPr txBox="1"/>
          <p:nvPr/>
        </p:nvSpPr>
        <p:spPr>
          <a:xfrm>
            <a:off x="4139952" y="2008376"/>
            <a:ext cx="4244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25 et 26 mai 2024 – Beaupréau : Concert </a:t>
            </a:r>
            <a:r>
              <a:rPr lang="fr-FR" sz="1600" i="1" dirty="0"/>
              <a:t>Scènes de Pays </a:t>
            </a:r>
            <a:r>
              <a:rPr lang="fr-FR" sz="1600" dirty="0"/>
              <a:t>avec les écoles de musique de Mauges Communauté</a:t>
            </a:r>
          </a:p>
        </p:txBody>
      </p:sp>
      <p:pic>
        <p:nvPicPr>
          <p:cNvPr id="9" name="Image 8" descr="Une image contenant concert, personne, spectacle, Théâtre&#10;&#10;Description générée automatiquement">
            <a:extLst>
              <a:ext uri="{FF2B5EF4-FFF2-40B4-BE49-F238E27FC236}">
                <a16:creationId xmlns:a16="http://schemas.microsoft.com/office/drawing/2014/main" id="{08AADCA6-74A3-25D9-39E1-94C7A6C8E2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384376" cy="159015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7D5CB99-DC46-C7BC-1FDA-1C81ACAB2024}"/>
              </a:ext>
            </a:extLst>
          </p:cNvPr>
          <p:cNvSpPr txBox="1"/>
          <p:nvPr/>
        </p:nvSpPr>
        <p:spPr>
          <a:xfrm>
            <a:off x="4139952" y="5249475"/>
            <a:ext cx="4320480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24 juin 2024 – Champtoceaux : Auditions des élèves 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28 juin 2024 – Liré : Auditions des élèves</a:t>
            </a:r>
          </a:p>
        </p:txBody>
      </p:sp>
      <p:pic>
        <p:nvPicPr>
          <p:cNvPr id="12" name="Image 11" descr="Une image contenant personne, habits, concert, Théâtre&#10;&#10;Description générée automatiquement">
            <a:extLst>
              <a:ext uri="{FF2B5EF4-FFF2-40B4-BE49-F238E27FC236}">
                <a16:creationId xmlns:a16="http://schemas.microsoft.com/office/drawing/2014/main" id="{B6242F38-E170-5022-0DB1-3F22500A7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t="24598"/>
          <a:stretch/>
        </p:blipFill>
        <p:spPr>
          <a:xfrm>
            <a:off x="755576" y="4853185"/>
            <a:ext cx="3384376" cy="1462236"/>
          </a:xfrm>
          <a:prstGeom prst="rect">
            <a:avLst/>
          </a:prstGeom>
        </p:spPr>
      </p:pic>
      <p:pic>
        <p:nvPicPr>
          <p:cNvPr id="14" name="Image 13" descr="Une image contenant habits, personne, concert, spectacle&#10;&#10;Description générée automatiquement">
            <a:extLst>
              <a:ext uri="{FF2B5EF4-FFF2-40B4-BE49-F238E27FC236}">
                <a16:creationId xmlns:a16="http://schemas.microsoft.com/office/drawing/2014/main" id="{95A37F31-BA8C-3024-1C62-48C04FA7E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99" y="3227069"/>
            <a:ext cx="2906151" cy="16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4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A1D21-8F9E-C124-0FBB-08CF724B9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D2C37971-3760-F885-2513-CAC5D802E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97850"/>
            <a:ext cx="8061122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Projets 2023-2024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A092DA-5D1E-08F7-EB01-063F4C9C6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0803" r="5769" b="7544"/>
          <a:stretch/>
        </p:blipFill>
        <p:spPr>
          <a:xfrm>
            <a:off x="1079612" y="1628800"/>
            <a:ext cx="6984776" cy="46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156AD4-933A-D1B6-7871-EFDB7C6D1FA7}"/>
              </a:ext>
            </a:extLst>
          </p:cNvPr>
          <p:cNvSpPr txBox="1"/>
          <p:nvPr/>
        </p:nvSpPr>
        <p:spPr>
          <a:xfrm>
            <a:off x="3707905" y="1926024"/>
            <a:ext cx="511256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16 décembre 2024 – Drain : Auditions des élèves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17 et 18 décembre 2024 – St Christophe-la-</a:t>
            </a:r>
            <a:r>
              <a:rPr lang="fr-FR" sz="1600" dirty="0" err="1"/>
              <a:t>Couperie</a:t>
            </a:r>
            <a:r>
              <a:rPr lang="fr-FR" sz="1600" dirty="0"/>
              <a:t> : Auditions des élèves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11 janvier 2025 – Champtoceaux : concert </a:t>
            </a:r>
            <a:r>
              <a:rPr lang="fr-FR" sz="1600" i="1" dirty="0"/>
              <a:t>Scènes de Pays </a:t>
            </a:r>
            <a:r>
              <a:rPr lang="fr-FR" sz="1600" dirty="0"/>
              <a:t>avec l’atelier Musique traditionnelle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8A7C6806-55E6-3D62-DFF2-273A25E3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97850"/>
            <a:ext cx="8064896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Projets 2024-2025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4CE369-4EF4-0EED-2956-B41F8BEBC021}"/>
              </a:ext>
            </a:extLst>
          </p:cNvPr>
          <p:cNvSpPr txBox="1"/>
          <p:nvPr/>
        </p:nvSpPr>
        <p:spPr>
          <a:xfrm>
            <a:off x="755577" y="3941644"/>
            <a:ext cx="806489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15 et 16 mars 2025 – Trémont et Chaudron-en-Mauges : 5</a:t>
            </a:r>
            <a:r>
              <a:rPr lang="fr-FR" sz="1600" baseline="30000" dirty="0"/>
              <a:t>ème</a:t>
            </a:r>
            <a:r>
              <a:rPr lang="fr-FR" sz="1600" dirty="0"/>
              <a:t> Rencontre d’Accordéons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29 mars 2025 – Landemont : Concert des ensembles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13 juin 2025 – Champtoceaux : Auditions des élèves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27 juin 2025 – Liré : Auditions des élèves</a:t>
            </a:r>
          </a:p>
          <a:p>
            <a:pPr marL="285750" indent="-285750">
              <a:spcBef>
                <a:spcPts val="1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600" dirty="0"/>
              <a:t>28 juin 2025 – Cholet : Rencontre d’Accordéons</a:t>
            </a:r>
          </a:p>
        </p:txBody>
      </p:sp>
      <p:pic>
        <p:nvPicPr>
          <p:cNvPr id="9" name="Image 8" descr="Une image contenant musique, personne, habits, instrument de musique&#10;&#10;Description générée automatiquement">
            <a:extLst>
              <a:ext uri="{FF2B5EF4-FFF2-40B4-BE49-F238E27FC236}">
                <a16:creationId xmlns:a16="http://schemas.microsoft.com/office/drawing/2014/main" id="{641C7E51-3086-5058-BF2E-258EFBBAD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666349"/>
            <a:ext cx="2952328" cy="19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8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2C082-0701-97EF-3591-521EEDFB9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A983874-3DAC-C514-843F-C1D2C984A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7" b="1802"/>
          <a:stretch/>
        </p:blipFill>
        <p:spPr>
          <a:xfrm>
            <a:off x="492382" y="1628800"/>
            <a:ext cx="8159235" cy="4970493"/>
          </a:xfrm>
          <a:prstGeom prst="rect">
            <a:avLst/>
          </a:prstGeom>
        </p:spPr>
      </p:pic>
      <p:sp>
        <p:nvSpPr>
          <p:cNvPr id="3" name="Rectangle 14">
            <a:extLst>
              <a:ext uri="{FF2B5EF4-FFF2-40B4-BE49-F238E27FC236}">
                <a16:creationId xmlns:a16="http://schemas.microsoft.com/office/drawing/2014/main" id="{07B7BDBE-A4DA-D350-8BBF-A5BA283F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697850"/>
            <a:ext cx="8064896" cy="71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Projets 2024-2025</a:t>
            </a:r>
          </a:p>
        </p:txBody>
      </p:sp>
    </p:spTree>
    <p:extLst>
      <p:ext uri="{BB962C8B-B14F-4D97-AF65-F5344CB8AC3E}">
        <p14:creationId xmlns:p14="http://schemas.microsoft.com/office/powerpoint/2010/main" val="161500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75FDC7F5-3554-4999-B2B8-4ADABBDE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ORDRE DU JOUR</a:t>
            </a:r>
            <a:endParaRPr lang="fr-FR" kern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FA99F8-77F4-60BB-4F55-F44A508EB319}"/>
              </a:ext>
            </a:extLst>
          </p:cNvPr>
          <p:cNvSpPr txBox="1"/>
          <p:nvPr/>
        </p:nvSpPr>
        <p:spPr>
          <a:xfrm>
            <a:off x="437014" y="1909505"/>
            <a:ext cx="668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moral – </a:t>
            </a:r>
            <a:r>
              <a:rPr lang="fr-FR" sz="2400" i="1" dirty="0"/>
              <a:t>Le Président de l’association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6E0271-896A-259C-AB55-8213522D64A8}"/>
              </a:ext>
            </a:extLst>
          </p:cNvPr>
          <p:cNvSpPr txBox="1"/>
          <p:nvPr/>
        </p:nvSpPr>
        <p:spPr>
          <a:xfrm>
            <a:off x="439129" y="2499861"/>
            <a:ext cx="706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d’activité – </a:t>
            </a:r>
            <a:r>
              <a:rPr lang="fr-FR" sz="2400" i="1" dirty="0"/>
              <a:t>La directrice de l’association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C7AFEE-6B27-39E5-6B56-4B357F91D974}"/>
              </a:ext>
            </a:extLst>
          </p:cNvPr>
          <p:cNvSpPr txBox="1"/>
          <p:nvPr/>
        </p:nvSpPr>
        <p:spPr>
          <a:xfrm>
            <a:off x="437014" y="3090217"/>
            <a:ext cx="7447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Rapport financier – </a:t>
            </a:r>
            <a:r>
              <a:rPr lang="fr-FR" sz="2400" b="1" i="1" dirty="0"/>
              <a:t>Le trésorier de l’association</a:t>
            </a:r>
            <a:endParaRPr lang="fr-FR" sz="24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6C54C6-93BF-0EF3-C757-FF8C1E7F29A5}"/>
              </a:ext>
            </a:extLst>
          </p:cNvPr>
          <p:cNvSpPr txBox="1"/>
          <p:nvPr/>
        </p:nvSpPr>
        <p:spPr>
          <a:xfrm>
            <a:off x="437014" y="3717032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Questions diverses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BFBD1-30A9-82DD-7971-84242C47E2D7}"/>
              </a:ext>
            </a:extLst>
          </p:cNvPr>
          <p:cNvSpPr txBox="1"/>
          <p:nvPr/>
        </p:nvSpPr>
        <p:spPr>
          <a:xfrm>
            <a:off x="437014" y="4307388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Élection du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769639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AEC458E-858F-937B-B898-E41787816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556792"/>
            <a:ext cx="21957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200" kern="0" dirty="0"/>
              <a:t>Compte de résultats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EF3A86-5805-A5AC-19A6-C048011E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" t="649" r="737" b="651"/>
          <a:stretch/>
        </p:blipFill>
        <p:spPr>
          <a:xfrm>
            <a:off x="2267743" y="44624"/>
            <a:ext cx="6840761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48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5CCC92AC-5F2A-ADCC-0F6E-A4A20BBCA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556792"/>
            <a:ext cx="21957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200" kern="0" dirty="0"/>
              <a:t>Compte de résultats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4FD5C5-0B24-F68F-BF00-C5B3EDCF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0" t="1121" r="-1"/>
          <a:stretch/>
        </p:blipFill>
        <p:spPr>
          <a:xfrm>
            <a:off x="2275012" y="332656"/>
            <a:ext cx="682967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1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>
            <a:extLst>
              <a:ext uri="{FF2B5EF4-FFF2-40B4-BE49-F238E27FC236}">
                <a16:creationId xmlns:a16="http://schemas.microsoft.com/office/drawing/2014/main" id="{864EA99F-5E35-10D6-DAA9-C4DB47C23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20688"/>
            <a:ext cx="65527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200" kern="0" dirty="0"/>
              <a:t>Compte de résultats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3EC763-B023-44CE-120E-6EDF08988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45" y="1525298"/>
            <a:ext cx="8492509" cy="48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3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75FDC7F5-3554-4999-B2B8-4ADABBDE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ORDRE DU JOUR</a:t>
            </a:r>
            <a:endParaRPr lang="fr-FR" kern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FA99F8-77F4-60BB-4F55-F44A508EB319}"/>
              </a:ext>
            </a:extLst>
          </p:cNvPr>
          <p:cNvSpPr txBox="1"/>
          <p:nvPr/>
        </p:nvSpPr>
        <p:spPr>
          <a:xfrm>
            <a:off x="437014" y="1909505"/>
            <a:ext cx="715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Rapport moral – </a:t>
            </a:r>
            <a:r>
              <a:rPr lang="fr-FR" sz="2400" b="1" i="1" dirty="0"/>
              <a:t>Le Président de l’association</a:t>
            </a:r>
            <a:endParaRPr lang="fr-FR" sz="2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6E0271-896A-259C-AB55-8213522D64A8}"/>
              </a:ext>
            </a:extLst>
          </p:cNvPr>
          <p:cNvSpPr txBox="1"/>
          <p:nvPr/>
        </p:nvSpPr>
        <p:spPr>
          <a:xfrm>
            <a:off x="439129" y="2499861"/>
            <a:ext cx="706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d’activité – </a:t>
            </a:r>
            <a:r>
              <a:rPr lang="fr-FR" sz="2400" i="1" dirty="0"/>
              <a:t>La directrice de l’association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C7AFEE-6B27-39E5-6B56-4B357F91D974}"/>
              </a:ext>
            </a:extLst>
          </p:cNvPr>
          <p:cNvSpPr txBox="1"/>
          <p:nvPr/>
        </p:nvSpPr>
        <p:spPr>
          <a:xfrm>
            <a:off x="437014" y="3090217"/>
            <a:ext cx="6912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financier – </a:t>
            </a:r>
            <a:r>
              <a:rPr lang="fr-FR" sz="2400" i="1" dirty="0"/>
              <a:t>Le trésorier de l’association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6C54C6-93BF-0EF3-C757-FF8C1E7F29A5}"/>
              </a:ext>
            </a:extLst>
          </p:cNvPr>
          <p:cNvSpPr txBox="1"/>
          <p:nvPr/>
        </p:nvSpPr>
        <p:spPr>
          <a:xfrm>
            <a:off x="437014" y="3645024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Questions diverses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BFBD1-30A9-82DD-7971-84242C47E2D7}"/>
              </a:ext>
            </a:extLst>
          </p:cNvPr>
          <p:cNvSpPr txBox="1"/>
          <p:nvPr/>
        </p:nvSpPr>
        <p:spPr>
          <a:xfrm>
            <a:off x="437014" y="4235380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Élection du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111693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016C0020-0E23-EB08-CEAD-50BBEDE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20688"/>
            <a:ext cx="65527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200" kern="0" dirty="0"/>
              <a:t>Compte de résultats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7AAA09-1915-C842-246E-BEBFA7FB2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352928" cy="32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9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016C0020-0E23-EB08-CEAD-50BBEDE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20688"/>
            <a:ext cx="65527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200" kern="0" dirty="0"/>
              <a:t>100 € à l'Ecole de musique</a:t>
            </a:r>
          </a:p>
        </p:txBody>
      </p:sp>
      <p:pic>
        <p:nvPicPr>
          <p:cNvPr id="2" name="Image 1" descr="Une image contenant capture d’écran, Caractère coloré, texte, astronomie&#10;&#10;Description générée automatiquement">
            <a:extLst>
              <a:ext uri="{FF2B5EF4-FFF2-40B4-BE49-F238E27FC236}">
                <a16:creationId xmlns:a16="http://schemas.microsoft.com/office/drawing/2014/main" id="{3AE6D7DB-85A1-502A-77C3-621749B0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127" t="6387" r="5621" b="22355"/>
          <a:stretch/>
        </p:blipFill>
        <p:spPr>
          <a:xfrm>
            <a:off x="4426411" y="1478371"/>
            <a:ext cx="2712288" cy="4886848"/>
          </a:xfrm>
          <a:prstGeom prst="rect">
            <a:avLst/>
          </a:prstGeom>
        </p:spPr>
      </p:pic>
      <p:pic>
        <p:nvPicPr>
          <p:cNvPr id="4" name="Image 3" descr="Une image contenant capture d’écran, texte, Caractère coloré, graphisme&#10;&#10;Description générée automatiquement">
            <a:extLst>
              <a:ext uri="{FF2B5EF4-FFF2-40B4-BE49-F238E27FC236}">
                <a16:creationId xmlns:a16="http://schemas.microsoft.com/office/drawing/2014/main" id="{A488FEB7-8B69-2CB8-3480-3A8D936F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7" t="75449" r="49004"/>
          <a:stretch/>
        </p:blipFill>
        <p:spPr>
          <a:xfrm>
            <a:off x="6575524" y="5133232"/>
            <a:ext cx="2199159" cy="1368863"/>
          </a:xfrm>
          <a:prstGeom prst="rect">
            <a:avLst/>
          </a:prstGeom>
        </p:spPr>
      </p:pic>
      <p:pic>
        <p:nvPicPr>
          <p:cNvPr id="10" name="Image 9" descr="Une image contenant texte, capture d’écran, diagramme, graphisme&#10;&#10;Description générée automatiquement">
            <a:extLst>
              <a:ext uri="{FF2B5EF4-FFF2-40B4-BE49-F238E27FC236}">
                <a16:creationId xmlns:a16="http://schemas.microsoft.com/office/drawing/2014/main" id="{D1E35F9E-88F9-B376-BCBB-AE56025D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93" b="15352"/>
          <a:stretch/>
        </p:blipFill>
        <p:spPr>
          <a:xfrm>
            <a:off x="2122137" y="1373363"/>
            <a:ext cx="4892542" cy="4842846"/>
          </a:xfrm>
          <a:prstGeom prst="rect">
            <a:avLst/>
          </a:prstGeom>
        </p:spPr>
      </p:pic>
      <p:pic>
        <p:nvPicPr>
          <p:cNvPr id="11" name="Image 10" descr="Une image contenant texte, capture d’écran, diagramme, graphisme&#10;&#10;Description générée automatiquement">
            <a:extLst>
              <a:ext uri="{FF2B5EF4-FFF2-40B4-BE49-F238E27FC236}">
                <a16:creationId xmlns:a16="http://schemas.microsoft.com/office/drawing/2014/main" id="{3797A960-972C-DBB7-89CF-09D6CE52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93" t="83689" r="838" b="-152"/>
          <a:stretch/>
        </p:blipFill>
        <p:spPr>
          <a:xfrm>
            <a:off x="409744" y="5093918"/>
            <a:ext cx="2401086" cy="11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68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016C0020-0E23-EB08-CEAD-50BBEDE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20688"/>
            <a:ext cx="655272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200" kern="0" dirty="0"/>
              <a:t>Compte de résultats Global</a:t>
            </a:r>
          </a:p>
        </p:txBody>
      </p:sp>
      <p:pic>
        <p:nvPicPr>
          <p:cNvPr id="6" name="Image 5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9690616D-5BB9-2B56-41F2-F68CCE0DA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23" t="10804" b="11335"/>
          <a:stretch/>
        </p:blipFill>
        <p:spPr>
          <a:xfrm>
            <a:off x="4790743" y="2069220"/>
            <a:ext cx="2525502" cy="4287408"/>
          </a:xfrm>
          <a:prstGeom prst="rect">
            <a:avLst/>
          </a:prstGeom>
        </p:spPr>
      </p:pic>
      <p:pic>
        <p:nvPicPr>
          <p:cNvPr id="7" name="Image 6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0ED06444-9BDB-210D-7383-0C38DAE7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5" t="80348" r="51594" b="-4229"/>
          <a:stretch/>
        </p:blipFill>
        <p:spPr>
          <a:xfrm>
            <a:off x="6789557" y="5039651"/>
            <a:ext cx="2182512" cy="1315000"/>
          </a:xfrm>
          <a:prstGeom prst="rect">
            <a:avLst/>
          </a:prstGeom>
        </p:spPr>
      </p:pic>
      <p:pic>
        <p:nvPicPr>
          <p:cNvPr id="10" name="Image 9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D1F22BFC-2E7A-E7AA-BF99-E3BDE05C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71" r="48521" b="21538"/>
          <a:stretch/>
        </p:blipFill>
        <p:spPr>
          <a:xfrm>
            <a:off x="2504743" y="2063279"/>
            <a:ext cx="2283449" cy="4290497"/>
          </a:xfrm>
          <a:prstGeom prst="rect">
            <a:avLst/>
          </a:prstGeom>
        </p:spPr>
      </p:pic>
      <p:pic>
        <p:nvPicPr>
          <p:cNvPr id="11" name="Image 10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E5781454-74A9-ABC2-A92C-2E4FADBA5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45" t="71689" r="283"/>
          <a:stretch/>
        </p:blipFill>
        <p:spPr>
          <a:xfrm>
            <a:off x="222929" y="4423663"/>
            <a:ext cx="2398482" cy="1941549"/>
          </a:xfrm>
          <a:prstGeom prst="rect">
            <a:avLst/>
          </a:prstGeom>
        </p:spPr>
      </p:pic>
      <p:pic>
        <p:nvPicPr>
          <p:cNvPr id="12" name="Image 11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E9C42DB8-D071-210B-0424-8C6BBDAE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12" t="-866" b="90298"/>
          <a:stretch/>
        </p:blipFill>
        <p:spPr>
          <a:xfrm>
            <a:off x="5725754" y="1522860"/>
            <a:ext cx="2521311" cy="581878"/>
          </a:xfrm>
          <a:prstGeom prst="rect">
            <a:avLst/>
          </a:prstGeom>
        </p:spPr>
      </p:pic>
      <p:pic>
        <p:nvPicPr>
          <p:cNvPr id="13" name="Image 12" descr="Une image contenant texte, capture d’écran, graphisme, Graphique&#10;&#10;Description générée automatiquement">
            <a:extLst>
              <a:ext uri="{FF2B5EF4-FFF2-40B4-BE49-F238E27FC236}">
                <a16:creationId xmlns:a16="http://schemas.microsoft.com/office/drawing/2014/main" id="{B025870B-25DB-5603-ADCC-1686BC6D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14" t="1439" r="45444" b="90949"/>
          <a:stretch/>
        </p:blipFill>
        <p:spPr>
          <a:xfrm>
            <a:off x="948426" y="1577614"/>
            <a:ext cx="2429404" cy="47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7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AEC458E-858F-937B-B898-E41787816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Bilan actif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BD11CD-2B48-5CAB-3279-ECDFDA38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0" y="1478139"/>
            <a:ext cx="8484020" cy="493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1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E7D15AC-4A07-48E4-D5D3-0A6D5F03B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427"/>
          <a:stretch/>
        </p:blipFill>
        <p:spPr>
          <a:xfrm>
            <a:off x="329780" y="1495710"/>
            <a:ext cx="8484020" cy="570207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0F72255E-F8FE-ADE3-91B7-CD370E775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Bilan actif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C1D242-6B36-3BD9-C61A-A59B6DAEE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80" y="2019671"/>
            <a:ext cx="8484020" cy="43616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45A25D-194D-B36A-EBAC-043DB724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4" r="204" b="89437"/>
          <a:stretch/>
        </p:blipFill>
        <p:spPr>
          <a:xfrm>
            <a:off x="329780" y="1495710"/>
            <a:ext cx="8484020" cy="5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21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050584D5-7BF2-526F-0DDB-366693583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556792"/>
            <a:ext cx="21957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Bilan passif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927FFA-5A8A-627F-F4AE-6B06A515A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19849"/>
            <a:ext cx="6871263" cy="51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27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F5736369-FF30-806B-9260-9875A481C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Bilan passif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8992365-0F38-59CD-49AE-449469756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556792"/>
            <a:ext cx="21957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Bilan passif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917703-F7FF-5632-4DC7-F314021A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8032" y="959057"/>
            <a:ext cx="6757551" cy="54222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D75E90-6D52-72C0-586E-1BF2D1EEF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8837"/>
          <a:stretch/>
        </p:blipFill>
        <p:spPr>
          <a:xfrm>
            <a:off x="2398032" y="398931"/>
            <a:ext cx="6757551" cy="5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98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AEC458E-858F-937B-B898-E41787816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64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Budget prévisionnel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30A4AD-FF2D-B3F6-45AF-E50F0BC2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34" b="8606"/>
          <a:stretch/>
        </p:blipFill>
        <p:spPr>
          <a:xfrm>
            <a:off x="526000" y="1095996"/>
            <a:ext cx="8092000" cy="57620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879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2D0F0-3F48-58B2-8462-E652F2D1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82FEDEB-DF11-8856-B1BD-53EDA48EF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64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Budget prévisionnel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F2A9F8-4E37-B4CB-F3C4-98E5F7EA0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25" y="1124744"/>
            <a:ext cx="8227749" cy="556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57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75FDC7F5-3554-4999-B2B8-4ADABBDE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ORDRE DU JOUR</a:t>
            </a:r>
            <a:endParaRPr lang="fr-FR" kern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FA99F8-77F4-60BB-4F55-F44A508EB319}"/>
              </a:ext>
            </a:extLst>
          </p:cNvPr>
          <p:cNvSpPr txBox="1"/>
          <p:nvPr/>
        </p:nvSpPr>
        <p:spPr>
          <a:xfrm>
            <a:off x="437014" y="1909505"/>
            <a:ext cx="6689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moral – </a:t>
            </a:r>
            <a:r>
              <a:rPr lang="fr-FR" sz="2400" i="1" dirty="0"/>
              <a:t>Le Président de l’association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6E0271-896A-259C-AB55-8213522D64A8}"/>
              </a:ext>
            </a:extLst>
          </p:cNvPr>
          <p:cNvSpPr txBox="1"/>
          <p:nvPr/>
        </p:nvSpPr>
        <p:spPr>
          <a:xfrm>
            <a:off x="439129" y="2499861"/>
            <a:ext cx="7066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d’activité – </a:t>
            </a:r>
            <a:r>
              <a:rPr lang="fr-FR" sz="2400" i="1" dirty="0"/>
              <a:t>La directrice de l’association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C7AFEE-6B27-39E5-6B56-4B357F91D974}"/>
              </a:ext>
            </a:extLst>
          </p:cNvPr>
          <p:cNvSpPr txBox="1"/>
          <p:nvPr/>
        </p:nvSpPr>
        <p:spPr>
          <a:xfrm>
            <a:off x="437014" y="3090217"/>
            <a:ext cx="7083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Rapport financier – </a:t>
            </a:r>
            <a:r>
              <a:rPr lang="fr-FR" sz="2400" i="1" dirty="0"/>
              <a:t>La trésorière de l’association</a:t>
            </a:r>
            <a:endParaRPr lang="fr-FR" sz="2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B6C54C6-93BF-0EF3-C757-FF8C1E7F29A5}"/>
              </a:ext>
            </a:extLst>
          </p:cNvPr>
          <p:cNvSpPr txBox="1"/>
          <p:nvPr/>
        </p:nvSpPr>
        <p:spPr>
          <a:xfrm>
            <a:off x="437014" y="3680573"/>
            <a:ext cx="3312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/>
              <a:t>Questions diverses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CEBFBD1-30A9-82DD-7971-84242C47E2D7}"/>
              </a:ext>
            </a:extLst>
          </p:cNvPr>
          <p:cNvSpPr txBox="1"/>
          <p:nvPr/>
        </p:nvSpPr>
        <p:spPr>
          <a:xfrm>
            <a:off x="437014" y="4270929"/>
            <a:ext cx="538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Élection du Conseil d’Administration</a:t>
            </a:r>
          </a:p>
        </p:txBody>
      </p:sp>
    </p:spTree>
    <p:extLst>
      <p:ext uri="{BB962C8B-B14F-4D97-AF65-F5344CB8AC3E}">
        <p14:creationId xmlns:p14="http://schemas.microsoft.com/office/powerpoint/2010/main" val="38217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5FB8AFAF-6F11-FB82-122F-C15280CF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 dirty="0"/>
              <a:t>Équipe pédagogique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C7804F-F1C8-4352-728E-2E5C07A9C5D9}"/>
              </a:ext>
            </a:extLst>
          </p:cNvPr>
          <p:cNvSpPr txBox="1"/>
          <p:nvPr/>
        </p:nvSpPr>
        <p:spPr>
          <a:xfrm>
            <a:off x="721800" y="1662227"/>
            <a:ext cx="766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2800" b="1" dirty="0"/>
              <a:t>12 professeurs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730B76-744B-6A64-38C2-F8D3A1648AC7}"/>
              </a:ext>
            </a:extLst>
          </p:cNvPr>
          <p:cNvSpPr txBox="1"/>
          <p:nvPr/>
        </p:nvSpPr>
        <p:spPr>
          <a:xfrm>
            <a:off x="1043608" y="2206805"/>
            <a:ext cx="7662850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Caroline ADAMCZEWSKI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Séverin BONNEAU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Xavier COURTET</a:t>
            </a:r>
            <a:endParaRPr lang="fr-FR" sz="1600" i="1" dirty="0"/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i="0" dirty="0"/>
              <a:t>Pauline GONTIER </a:t>
            </a:r>
            <a:r>
              <a:rPr lang="fr-FR" sz="1600" i="0" dirty="0"/>
              <a:t>– </a:t>
            </a:r>
            <a:r>
              <a:rPr lang="fr-FR" sz="1600" i="1" dirty="0"/>
              <a:t>remplacement de Manon Gleizes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David GRATON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Simon LAMBERT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Rozenn LE </a:t>
            </a:r>
            <a:r>
              <a:rPr lang="fr-FR" sz="1800" dirty="0" err="1"/>
              <a:t>TANNOU</a:t>
            </a:r>
            <a:endParaRPr lang="fr-FR" sz="1800" dirty="0"/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Jade PASQUIER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dirty="0"/>
              <a:t>Pascale PERGAIX</a:t>
            </a:r>
            <a:endParaRPr lang="fr-FR" sz="1800" dirty="0"/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Alice </a:t>
            </a:r>
            <a:r>
              <a:rPr lang="fr-FR" sz="1800" dirty="0" err="1"/>
              <a:t>RECHT</a:t>
            </a:r>
            <a:endParaRPr lang="fr-FR" sz="1800" dirty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dirty="0"/>
              <a:t>Jean-Sébastien SCOTTON</a:t>
            </a:r>
            <a:endParaRPr lang="fr-FR" sz="1600" dirty="0"/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Claudie </a:t>
            </a:r>
            <a:r>
              <a:rPr lang="fr-FR" sz="1800" dirty="0" err="1"/>
              <a:t>TOULANC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733367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541F-217B-224E-E420-8F64D1892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A046C7-970F-540F-F3A1-48BC9C8F2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" y="382321"/>
            <a:ext cx="9140602" cy="60432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F081CB2-D98B-59A4-50E9-CA5F5A82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548680"/>
            <a:ext cx="2810644" cy="207567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850477B-695D-395E-3946-A1B2907B691B}"/>
              </a:ext>
            </a:extLst>
          </p:cNvPr>
          <p:cNvCxnSpPr/>
          <p:nvPr/>
        </p:nvCxnSpPr>
        <p:spPr>
          <a:xfrm flipH="1">
            <a:off x="5364088" y="1976285"/>
            <a:ext cx="864096" cy="6480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F748B15A-3A2B-F3C0-CABC-54CD3B5929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39" t="13799" r="16138" b="1732"/>
          <a:stretch/>
        </p:blipFill>
        <p:spPr>
          <a:xfrm>
            <a:off x="179512" y="4941168"/>
            <a:ext cx="3168352" cy="13046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33784B2-679F-3057-F1F5-21ABEA160FA1}"/>
              </a:ext>
            </a:extLst>
          </p:cNvPr>
          <p:cNvCxnSpPr>
            <a:cxnSpLocks/>
          </p:cNvCxnSpPr>
          <p:nvPr/>
        </p:nvCxnSpPr>
        <p:spPr>
          <a:xfrm flipV="1">
            <a:off x="3347864" y="3240059"/>
            <a:ext cx="1226021" cy="17011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614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6C34EF-D9D2-C348-E072-9532B81052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3" t="357" r="1871" b="41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2C818C-664D-F5A8-2B01-EEF7B99FA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841" y="3468836"/>
            <a:ext cx="2024531" cy="33937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1CDC8D-616E-1DB1-D174-85FEA7657F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530" r="50994"/>
          <a:stretch/>
        </p:blipFill>
        <p:spPr>
          <a:xfrm>
            <a:off x="7687630" y="0"/>
            <a:ext cx="1456370" cy="18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58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DF9BE-5AAA-AE15-82D3-72A24B74C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noir et blanc, main, personne&#10;&#10;Description générée automatiquement">
            <a:extLst>
              <a:ext uri="{FF2B5EF4-FFF2-40B4-BE49-F238E27FC236}">
                <a16:creationId xmlns:a16="http://schemas.microsoft.com/office/drawing/2014/main" id="{4DD113DB-8B0F-7762-1F84-DB1B9B88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3628"/>
          <a:stretch/>
        </p:blipFill>
        <p:spPr>
          <a:xfrm>
            <a:off x="323528" y="1556791"/>
            <a:ext cx="8491210" cy="4824537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3A4FE20D-6B06-72A4-1999-F215ACBD3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49027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FR" kern="0" dirty="0"/>
              <a:t>VOTE</a:t>
            </a:r>
          </a:p>
        </p:txBody>
      </p:sp>
    </p:spTree>
    <p:extLst>
      <p:ext uri="{BB962C8B-B14F-4D97-AF65-F5344CB8AC3E}">
        <p14:creationId xmlns:p14="http://schemas.microsoft.com/office/powerpoint/2010/main" val="60991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AEC458E-858F-937B-B898-E41787816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4000" kern="0" dirty="0"/>
              <a:t>Conseil d’administration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233054-FF3B-87E9-E8E2-72FBE58F69BC}"/>
              </a:ext>
            </a:extLst>
          </p:cNvPr>
          <p:cNvSpPr txBox="1"/>
          <p:nvPr/>
        </p:nvSpPr>
        <p:spPr>
          <a:xfrm>
            <a:off x="718283" y="1700808"/>
            <a:ext cx="7662850" cy="412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BRANGEON Benoît – </a:t>
            </a:r>
            <a:r>
              <a:rPr lang="fr-FR" sz="1800" i="1" dirty="0"/>
              <a:t>Président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 err="1"/>
              <a:t>PRÉTOT</a:t>
            </a:r>
            <a:r>
              <a:rPr lang="fr-FR" sz="1800" dirty="0"/>
              <a:t> Jean-Charles – </a:t>
            </a:r>
            <a:r>
              <a:rPr lang="fr-FR" sz="1800" i="1" dirty="0"/>
              <a:t>Vice</a:t>
            </a:r>
            <a:r>
              <a:rPr lang="fr-FR" i="1" dirty="0"/>
              <a:t>-P</a:t>
            </a:r>
            <a:r>
              <a:rPr lang="fr-FR" sz="1800" i="1" dirty="0"/>
              <a:t>résident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dirty="0" err="1"/>
              <a:t>DUVEAU</a:t>
            </a:r>
            <a:r>
              <a:rPr lang="fr-FR" dirty="0"/>
              <a:t> Christelle – </a:t>
            </a:r>
            <a:r>
              <a:rPr lang="fr-FR" i="1" dirty="0"/>
              <a:t>Secrétaire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GUITTON Sarah – </a:t>
            </a:r>
            <a:r>
              <a:rPr lang="fr-FR" sz="1800" i="1" dirty="0"/>
              <a:t>Vice-secrétaire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dirty="0"/>
              <a:t>SUTEAU Marie – </a:t>
            </a:r>
            <a:r>
              <a:rPr lang="fr-FR" i="1" dirty="0"/>
              <a:t>Trésorière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 err="1"/>
              <a:t>BEAUVINEAU</a:t>
            </a:r>
            <a:r>
              <a:rPr lang="fr-FR" sz="1800" dirty="0"/>
              <a:t> </a:t>
            </a:r>
            <a:r>
              <a:rPr lang="fr-FR" sz="1800" dirty="0" err="1"/>
              <a:t>Florane</a:t>
            </a:r>
            <a:endParaRPr lang="fr-FR" sz="1800" dirty="0"/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DAVID Hugues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/>
              <a:t>MOISDON </a:t>
            </a:r>
            <a:r>
              <a:rPr lang="fr-FR" sz="1800" dirty="0"/>
              <a:t>Viviane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dirty="0" err="1"/>
              <a:t>RÉVEILLERE</a:t>
            </a:r>
            <a:r>
              <a:rPr lang="fr-FR" dirty="0"/>
              <a:t> Michel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dirty="0"/>
              <a:t>SALLE Guillaume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dirty="0"/>
              <a:t>PICOT Thomas – </a:t>
            </a:r>
            <a:r>
              <a:rPr lang="fr-FR" i="1" dirty="0"/>
              <a:t>Représentant de la commune d’Orée-d’Anjou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 err="1"/>
              <a:t>TOUBLANC</a:t>
            </a:r>
            <a:r>
              <a:rPr lang="fr-FR" sz="1800" dirty="0"/>
              <a:t> Claudie – </a:t>
            </a:r>
            <a:r>
              <a:rPr lang="fr-FR" sz="1800" i="1" dirty="0"/>
              <a:t>Directrice </a:t>
            </a:r>
          </a:p>
        </p:txBody>
      </p:sp>
    </p:spTree>
    <p:extLst>
      <p:ext uri="{BB962C8B-B14F-4D97-AF65-F5344CB8AC3E}">
        <p14:creationId xmlns:p14="http://schemas.microsoft.com/office/powerpoint/2010/main" val="3453400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9AEC458E-858F-937B-B898-E41787816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20224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3800" kern="0" dirty="0"/>
              <a:t>Verre de l’amitié / Galette</a:t>
            </a:r>
          </a:p>
        </p:txBody>
      </p:sp>
      <p:pic>
        <p:nvPicPr>
          <p:cNvPr id="5" name="Image 4" descr="Une image contenant produits de boulangerie, pain, Restauration rapide, Snack&#10;&#10;Description générée automatiquement">
            <a:extLst>
              <a:ext uri="{FF2B5EF4-FFF2-40B4-BE49-F238E27FC236}">
                <a16:creationId xmlns:a16="http://schemas.microsoft.com/office/drawing/2014/main" id="{9856D925-4F73-3E1B-2E5C-AED9A0E25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" b="12216"/>
          <a:stretch/>
        </p:blipFill>
        <p:spPr>
          <a:xfrm>
            <a:off x="330200" y="1484784"/>
            <a:ext cx="848360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3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09F0DA48-AE42-222B-890F-0E69CA00C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9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Comité de direction</a:t>
            </a:r>
            <a:endParaRPr lang="fr-FR" kern="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0A5C88-81F2-889E-DF56-4400FA706815}"/>
              </a:ext>
            </a:extLst>
          </p:cNvPr>
          <p:cNvSpPr txBox="1"/>
          <p:nvPr/>
        </p:nvSpPr>
        <p:spPr>
          <a:xfrm>
            <a:off x="1043608" y="1940216"/>
            <a:ext cx="4752528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Benoît BRANGEON : </a:t>
            </a:r>
            <a:r>
              <a:rPr lang="fr-FR" sz="1800" i="1" dirty="0"/>
              <a:t>Président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Claudie </a:t>
            </a:r>
            <a:r>
              <a:rPr lang="fr-FR" sz="1800" dirty="0" err="1"/>
              <a:t>TOUBLANC</a:t>
            </a:r>
            <a:r>
              <a:rPr lang="fr-FR" sz="1800" dirty="0"/>
              <a:t> : </a:t>
            </a:r>
            <a:r>
              <a:rPr lang="fr-FR" sz="1800" i="1" dirty="0"/>
              <a:t>Directrice</a:t>
            </a:r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1800" dirty="0"/>
              <a:t>Elisa BRYAND : </a:t>
            </a:r>
            <a:r>
              <a:rPr lang="fr-FR" sz="1800" i="1" dirty="0"/>
              <a:t>Assistante de direction</a:t>
            </a:r>
          </a:p>
        </p:txBody>
      </p:sp>
      <p:pic>
        <p:nvPicPr>
          <p:cNvPr id="6" name="Image 5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E6A68E0E-7484-CCD2-C64B-A3ED4884A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4781" r="4627" b="3727"/>
          <a:stretch/>
        </p:blipFill>
        <p:spPr>
          <a:xfrm>
            <a:off x="5807740" y="2139612"/>
            <a:ext cx="2720005" cy="19627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5F6CD8-2607-2227-23D9-8FEB21FB2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4275" r="10242" b="2532"/>
          <a:stretch/>
        </p:blipFill>
        <p:spPr>
          <a:xfrm>
            <a:off x="444869" y="3121003"/>
            <a:ext cx="518457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1B19FCB0-39AB-BA4A-8AF6-5BBB8DAED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409214"/>
            <a:ext cx="80890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Partenaires financiers</a:t>
            </a:r>
            <a:endParaRPr lang="fr-FR" kern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7B3FC6-4470-AE96-B26B-F7FE9757584A}"/>
              </a:ext>
            </a:extLst>
          </p:cNvPr>
          <p:cNvSpPr txBox="1"/>
          <p:nvPr/>
        </p:nvSpPr>
        <p:spPr>
          <a:xfrm>
            <a:off x="759350" y="2060848"/>
            <a:ext cx="7662850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Commune d’Orée-d’Anjou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fr-FR" sz="1450" i="1" dirty="0"/>
              <a:t>     &gt; Convention triennale 2023-2025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fr-FR" sz="1800" i="1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fr-FR" sz="1800" i="1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endParaRPr lang="fr-FR" sz="1800" i="1" dirty="0"/>
          </a:p>
          <a:p>
            <a:pPr marL="285750" indent="-28575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2400" dirty="0"/>
              <a:t>Département de Maine-et-Loire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fr-FR" sz="1450" i="1" dirty="0"/>
              <a:t>     &gt; Schéma départemental de développement des enseignements artistiques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fr-FR" sz="1450" i="1" dirty="0"/>
              <a:t>     &gt; Soutien aux actions d’Éducation Artistique et Culturelle à l’attention des publics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</a:pPr>
            <a:r>
              <a:rPr lang="fr-FR" sz="1450" i="1" dirty="0"/>
              <a:t>        prioritaires du Département</a:t>
            </a:r>
          </a:p>
        </p:txBody>
      </p:sp>
      <p:pic>
        <p:nvPicPr>
          <p:cNvPr id="8" name="Image 7" descr="Une image contenant dessin, croquis, Graphique, Dessin d’enfant&#10;&#10;Description générée automatiquement">
            <a:extLst>
              <a:ext uri="{FF2B5EF4-FFF2-40B4-BE49-F238E27FC236}">
                <a16:creationId xmlns:a16="http://schemas.microsoft.com/office/drawing/2014/main" id="{0CB0F415-DFB8-8AF0-CF9A-2232EDE35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72" y="2074279"/>
            <a:ext cx="1545334" cy="1354721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83E4237-A13E-1920-C631-B210F9B74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4" t="26377" r="14024" b="18503"/>
          <a:stretch/>
        </p:blipFill>
        <p:spPr>
          <a:xfrm>
            <a:off x="6320687" y="4810224"/>
            <a:ext cx="209851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21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>
            <a:extLst>
              <a:ext uri="{FF2B5EF4-FFF2-40B4-BE49-F238E27FC236}">
                <a16:creationId xmlns:a16="http://schemas.microsoft.com/office/drawing/2014/main" id="{2D48898A-1785-21B5-9203-6109ADD2C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199" y="260648"/>
            <a:ext cx="634659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Évolution des effectifs</a:t>
            </a:r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892306-194C-9990-730F-215AF7BCF7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 b="7128"/>
          <a:stretch/>
        </p:blipFill>
        <p:spPr>
          <a:xfrm>
            <a:off x="333358" y="1253978"/>
            <a:ext cx="8477284" cy="49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0F092114-178E-6BD2-757F-3500CC08B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260648"/>
            <a:ext cx="64186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Évolution de la répartition des élèves par communes déléguées</a:t>
            </a:r>
            <a:endParaRPr lang="fr-FR" kern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4B9C3D-3C0E-379F-918A-EAA968D8B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6" b="5284"/>
          <a:stretch/>
        </p:blipFill>
        <p:spPr>
          <a:xfrm>
            <a:off x="359532" y="1412776"/>
            <a:ext cx="842493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19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>
            <a:extLst>
              <a:ext uri="{FF2B5EF4-FFF2-40B4-BE49-F238E27FC236}">
                <a16:creationId xmlns:a16="http://schemas.microsoft.com/office/drawing/2014/main" id="{AAA161CD-54AC-ABF6-ECEB-D80D7A7D6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260648"/>
            <a:ext cx="648072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130" b="1">
                <a:solidFill>
                  <a:srgbClr val="871D3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kern="0"/>
              <a:t>Évolution de la répartition des élèves par pôles d’Orée-d’Anjou</a:t>
            </a: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ADFA7D-DE04-D960-373B-BD87531144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6" b="13074"/>
          <a:stretch/>
        </p:blipFill>
        <p:spPr>
          <a:xfrm>
            <a:off x="363132" y="1556792"/>
            <a:ext cx="838533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8994"/>
      </p:ext>
    </p:extLst>
  </p:cSld>
  <p:clrMapOvr>
    <a:masterClrMapping/>
  </p:clrMapOvr>
</p:sld>
</file>

<file path=ppt/theme/theme1.xml><?xml version="1.0" encoding="utf-8"?>
<a:theme xmlns:a="http://schemas.openxmlformats.org/drawingml/2006/main" name="Gabarit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romenad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16191</TotalTime>
  <Words>758</Words>
  <Application>Microsoft Office PowerPoint</Application>
  <PresentationFormat>Affichage à l'écran (4:3)</PresentationFormat>
  <Paragraphs>137</Paragraphs>
  <Slides>44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Courier New</vt:lpstr>
      <vt:lpstr>Wingdings</vt:lpstr>
      <vt:lpstr>Gabarit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INFOVIVE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Hugues ROLLIN</dc:creator>
  <cp:lastModifiedBy>Secrétariat Mélodie</cp:lastModifiedBy>
  <cp:revision>543</cp:revision>
  <dcterms:created xsi:type="dcterms:W3CDTF">2006-12-04T19:45:07Z</dcterms:created>
  <dcterms:modified xsi:type="dcterms:W3CDTF">2025-01-20T15:58:40Z</dcterms:modified>
</cp:coreProperties>
</file>